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315" r:id="rId2"/>
    <p:sldId id="804" r:id="rId3"/>
    <p:sldId id="805" r:id="rId4"/>
    <p:sldId id="800" r:id="rId5"/>
    <p:sldId id="824" r:id="rId6"/>
    <p:sldId id="825" r:id="rId7"/>
    <p:sldId id="809" r:id="rId8"/>
    <p:sldId id="812" r:id="rId9"/>
    <p:sldId id="813" r:id="rId10"/>
    <p:sldId id="775" r:id="rId11"/>
    <p:sldId id="822" r:id="rId12"/>
    <p:sldId id="816" r:id="rId13"/>
    <p:sldId id="799" r:id="rId14"/>
    <p:sldId id="80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4B6"/>
    <a:srgbClr val="1E5FAA"/>
    <a:srgbClr val="1E6BAF"/>
    <a:srgbClr val="1E6AC2"/>
    <a:srgbClr val="346AC2"/>
    <a:srgbClr val="3965B5"/>
    <a:srgbClr val="345DA6"/>
    <a:srgbClr val="3C66BE"/>
    <a:srgbClr val="3C6ABE"/>
    <a:srgbClr val="3A6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9" autoAdjust="0"/>
    <p:restoredTop sz="94717" autoAdjust="0"/>
  </p:normalViewPr>
  <p:slideViewPr>
    <p:cSldViewPr snapToGrid="0" snapToObjects="1">
      <p:cViewPr varScale="1">
        <p:scale>
          <a:sx n="78" d="100"/>
          <a:sy n="78" d="100"/>
        </p:scale>
        <p:origin x="341" y="58"/>
      </p:cViewPr>
      <p:guideLst/>
    </p:cSldViewPr>
  </p:slideViewPr>
  <p:outlineViewPr>
    <p:cViewPr>
      <p:scale>
        <a:sx n="33" d="100"/>
        <a:sy n="33" d="100"/>
      </p:scale>
      <p:origin x="0" y="-79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24333-F426-4816-A811-9B31803B19E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72437-E3F7-4FBF-91EC-02E43556D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50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426149d7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426149d7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Significant effort to get software framework working. Produced</a:t>
            </a:r>
            <a:r>
              <a:rPr lang="en-US" baseline="0" dirty="0" smtClean="0"/>
              <a:t> User Guide for modeling process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10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High</a:t>
            </a:r>
            <a:r>
              <a:rPr lang="en-US" baseline="0" dirty="0" smtClean="0"/>
              <a:t> winds = high emissions except GSL; 6-9 pm local time; </a:t>
            </a:r>
            <a:r>
              <a:rPr lang="en-US" dirty="0" smtClean="0"/>
              <a:t>smaller amounts of dust originating from SDL region (carried southwest to northeast) and greater amounts originating from the GSLD (carried east).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31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Highest wind over GSL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36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426149d76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426149d76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64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</a:t>
            </a:r>
            <a:r>
              <a:rPr lang="en-US" dirty="0"/>
              <a:t>SURE IT’S EMBEDDED (runs without internet</a:t>
            </a:r>
            <a:r>
              <a:rPr lang="en-US" dirty="0" smtClean="0"/>
              <a:t>); storm front</a:t>
            </a:r>
            <a:r>
              <a:rPr lang="en-US" baseline="0" dirty="0" smtClean="0"/>
              <a:t> from NW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0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GSL is remnant of Lake Bonneville,</a:t>
            </a:r>
            <a:r>
              <a:rPr lang="en-US" baseline="0" dirty="0" smtClean="0"/>
              <a:t> which covered western half of Utah ~18,000 years ago. Source of current playas. Strong winds from southwest or northwest.</a:t>
            </a:r>
          </a:p>
          <a:p>
            <a:r>
              <a:rPr lang="en-US" baseline="0" dirty="0" smtClean="0"/>
              <a:t>GSL strong identifier (as opposed to other GSLD)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3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426149d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e426149d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36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Former Lake Bonneville</a:t>
            </a:r>
            <a:r>
              <a:rPr lang="en-US" baseline="0" dirty="0" smtClean="0"/>
              <a:t> creates playas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Abbreviations: GSL = Great Salt Lake, DPG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Dugway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Proving Ground, PW = Pismire Wash, FS = Fish Springs, TV = Tule Valley, SDL = Sevier Dry Lake, WW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SK = Sunstone Knoll, FB = Fumarole Butte, W = Wasatch, U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Uintas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SLC = Salt Lake City.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SDL and GSL – biggest differences and major sources (based on remote sensing)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Abbreviations: GSL = Great Salt Lake, DPG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Dugway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Proving Ground, PW = Pismire Wash, FS = Fish Springs, TV = Tule Valley, SDL = Sevier Dry Lake, WW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SK = Sunstone Knoll, FB = Fumarole Butte, W = Wasatch, U =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Uintas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SLC = Salt Lake City.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1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426149d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e426149d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786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isotope measurements (trace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 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lithium, sulfur, neodymium,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distinguish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“other” playas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 far no luck.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2-week</a:t>
            </a:r>
            <a:r>
              <a:rPr lang="en-US" baseline="0" dirty="0" smtClean="0"/>
              <a:t> sampling period has potential to collect dust from multiple sources. Historically, Provo site collects most dust from SDL.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21D6A9-7D66-A14A-9F8D-137CE960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" t="9524" r="9333" b="13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6AB0BC-F45B-7E49-8B12-403CA1C5B36D}"/>
              </a:ext>
            </a:extLst>
          </p:cNvPr>
          <p:cNvSpPr/>
          <p:nvPr userDrawn="1"/>
        </p:nvSpPr>
        <p:spPr>
          <a:xfrm>
            <a:off x="0" y="2690"/>
            <a:ext cx="12192000" cy="6858000"/>
          </a:xfrm>
          <a:prstGeom prst="rect">
            <a:avLst/>
          </a:prstGeom>
          <a:solidFill>
            <a:srgbClr val="0062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ockwell" panose="02060603020205020403" pitchFamily="18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693E17-76A0-C142-8C5A-42378027B0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5450" y="5694490"/>
            <a:ext cx="3158525" cy="55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78621-DBEB-A84E-9E75-AD448FE2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6227"/>
            <a:ext cx="5157787" cy="110884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2B8"/>
                </a:solidFill>
                <a:latin typeface="Rockwell" panose="02060603020205020403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92D8E-6EF9-014D-AC83-0F2FF3BA0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5E64E-6CFF-DD4A-A073-E303F4CC3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6227"/>
            <a:ext cx="5183188" cy="110884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2B8"/>
                </a:solidFill>
                <a:latin typeface="Rockwell" panose="02060603020205020403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ED102-6295-5249-A074-F75BD836A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8E8A1-1F16-4A6C-BC04-C07C9660853D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CDFA808-D83B-794A-8326-281A5178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6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97F62-C620-4213-BB37-458E3276CECA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F95F90-75A6-7049-8048-D1724D3C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44761"/>
            <a:ext cx="3932237" cy="3632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22C6-C075-2040-B2C9-63500C5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9509B-CA19-3048-BEB1-3E306D059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3527"/>
            <a:ext cx="3932238" cy="1161234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0062B8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04EEF9C-31B3-8E49-AE41-F5C8EEE49BD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83187" y="1391408"/>
            <a:ext cx="6170613" cy="4793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9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CD24-9803-4A86-B9AF-13AD00A6FA20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F95F90-75A6-7049-8048-D1724D3C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44761"/>
            <a:ext cx="3932237" cy="3632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22C6-C075-2040-B2C9-63500C5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9509B-CA19-3048-BEB1-3E306D059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3527"/>
            <a:ext cx="3932238" cy="1161234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0062B8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2561DF4-FEB1-314D-B970-781B73FEBE0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183187" y="1383527"/>
            <a:ext cx="6170613" cy="479343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1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Column Titl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BACE19A-9385-F74E-BBE0-06B5C50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3EE6E23-ADFA-8946-973F-1ED0E6DC0C9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3458" y="924336"/>
            <a:ext cx="7020341" cy="50192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0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Column Title With 2 Colum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BACE19A-9385-F74E-BBE0-06B5C50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Google Shape;76;p12">
            <a:extLst>
              <a:ext uri="{FF2B5EF4-FFF2-40B4-BE49-F238E27FC236}">
                <a16:creationId xmlns:a16="http://schemas.microsoft.com/office/drawing/2014/main" id="{126B8C6F-A09C-584B-A1DA-445777AAFF1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333459" y="924336"/>
            <a:ext cx="3401191" cy="5019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1600" b="0" i="0">
                <a:latin typeface="Helvetica" pitchFamily="2" charset="0"/>
                <a:ea typeface="Roboto" panose="02000000000000000000" pitchFamily="2" charset="0"/>
                <a:cs typeface="Helvetica" pitchFamily="2" charset="0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Google Shape;76;p12">
            <a:extLst>
              <a:ext uri="{FF2B5EF4-FFF2-40B4-BE49-F238E27FC236}">
                <a16:creationId xmlns:a16="http://schemas.microsoft.com/office/drawing/2014/main" id="{CEE1F136-9972-4E4E-B189-5B5A61F9113F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952609" y="924336"/>
            <a:ext cx="3401191" cy="5019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1600" b="0" i="0">
                <a:latin typeface="Helvetica" pitchFamily="2" charset="0"/>
                <a:ea typeface="Roboto" panose="02000000000000000000" pitchFamily="2" charset="0"/>
                <a:cs typeface="Helvetica" pitchFamily="2" charset="0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64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Column Titl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890B968-1A4A-A549-AF24-1C1E8BDE9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33461" y="924338"/>
            <a:ext cx="7020339" cy="501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2D051D-66B5-1D45-803D-09CFBC81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13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813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Place Your Own Title Image">
    <p:bg>
      <p:bgPr>
        <a:solidFill>
          <a:srgbClr val="225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218AFA-5AD4-A446-A4BF-1944CD713D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>
                    <a:lumMod val="85000"/>
                  </a:schemeClr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0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Plain Blu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4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BEF4-28C1-3747-84FB-43794789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7" y="1311965"/>
            <a:ext cx="10870324" cy="4864998"/>
          </a:xfrm>
        </p:spPr>
        <p:txBody>
          <a:bodyPr/>
          <a:lstStyle>
            <a:lvl1pPr>
              <a:buSzPct val="100000"/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46785-B009-754D-A40C-7232ADAF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A450-59E5-433B-A889-6A6DF6C00B15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EB974-F5FB-A242-810D-0116F533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DD935-9E1D-024B-A1F2-B004DB00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F06AB-1EE3-4061-B5E3-4A6BD2844A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53D626A-2D1E-4C4C-9A23-6C361EB7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7" y="277662"/>
            <a:ext cx="8127123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latin typeface="Rockwell" panose="02060603020205020403" pitchFamily="18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63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Blue">
    <p:bg>
      <p:bgPr>
        <a:solidFill>
          <a:srgbClr val="006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C003-24C1-B64B-BAA2-32F8317B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0" y="2608103"/>
            <a:ext cx="73304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FA7883-69A4-894F-AB40-7C2BEBCD9CF0}"/>
              </a:ext>
            </a:extLst>
          </p:cNvPr>
          <p:cNvCxnSpPr>
            <a:cxnSpLocks/>
          </p:cNvCxnSpPr>
          <p:nvPr userDrawn="1"/>
        </p:nvCxnSpPr>
        <p:spPr>
          <a:xfrm>
            <a:off x="2529840" y="2608103"/>
            <a:ext cx="0" cy="13560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7D8DC7-DCA5-2246-A280-088122B9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068" y="4353339"/>
            <a:ext cx="2985052" cy="591172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chemeClr val="bg1"/>
                </a:solidFill>
                <a:latin typeface="Helvetica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79E684-0BB8-874F-AC90-245E6E231FE9}"/>
              </a:ext>
            </a:extLst>
          </p:cNvPr>
          <p:cNvSpPr txBox="1">
            <a:spLocks/>
          </p:cNvSpPr>
          <p:nvPr userDrawn="1"/>
        </p:nvSpPr>
        <p:spPr>
          <a:xfrm>
            <a:off x="1356360" y="3161743"/>
            <a:ext cx="1173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794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C003-24C1-B64B-BAA2-32F8317B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0" y="2608103"/>
            <a:ext cx="73304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62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7C88C1-7063-F843-8929-D91E43E47557}"/>
              </a:ext>
            </a:extLst>
          </p:cNvPr>
          <p:cNvSpPr txBox="1">
            <a:spLocks/>
          </p:cNvSpPr>
          <p:nvPr userDrawn="1"/>
        </p:nvSpPr>
        <p:spPr>
          <a:xfrm>
            <a:off x="1356360" y="3161743"/>
            <a:ext cx="1173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0" dirty="0">
                <a:solidFill>
                  <a:srgbClr val="0062B8"/>
                </a:solidFill>
              </a:rPr>
              <a:t>“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FA7883-69A4-894F-AB40-7C2BEBCD9CF0}"/>
              </a:ext>
            </a:extLst>
          </p:cNvPr>
          <p:cNvCxnSpPr>
            <a:cxnSpLocks/>
          </p:cNvCxnSpPr>
          <p:nvPr userDrawn="1"/>
        </p:nvCxnSpPr>
        <p:spPr>
          <a:xfrm>
            <a:off x="2529840" y="2608103"/>
            <a:ext cx="0" cy="1356043"/>
          </a:xfrm>
          <a:prstGeom prst="line">
            <a:avLst/>
          </a:prstGeom>
          <a:ln w="15875">
            <a:solidFill>
              <a:srgbClr val="0062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7D8DC7-DCA5-2246-A280-088122B9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068" y="4353339"/>
            <a:ext cx="2985052" cy="591172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rgbClr val="0062B8"/>
                </a:solidFill>
                <a:latin typeface="Helvetica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23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BEF4-28C1-3747-84FB-43794789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386" y="401541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B6C04E-D7A0-364D-B60E-D99B41B785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972386" y="1300166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16C9E5-C229-134F-905F-D94A08E6D2C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3280" y="130016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179027-9FAC-B047-8C74-D7D66490D086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13281" y="4015416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590809-BCCD-EE4C-8E5B-84E2AC99750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454177" y="401541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90BFEE2-18A2-7544-94B6-C8991E089AD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454177" y="1304021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49371E-EE33-3C44-9213-517804CFBC6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5072" y="130016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rgbClr val="59595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8914321-C9E4-CA42-8280-147E984B7A35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95072" y="4015418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15F1DA7-8459-404F-87CE-F27AE934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8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3A7F-2389-944A-B81C-6920AA1A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62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9265C-C7AA-B94D-B951-7E13DC8E5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D634-9E10-0E4B-932C-A7740F9E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D1224-882D-4E70-B368-4CDFF42C871A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F8A2B-7CD2-3341-84FE-8A580CE3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D817F-663A-2C49-B731-3261956B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5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04BAE-DA31-FC4B-AF75-B9E30F226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3527"/>
            <a:ext cx="5181600" cy="4793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B4DE-663C-4D46-B492-4AB0DD4CF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83527"/>
            <a:ext cx="5181600" cy="4793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34028-1E1C-1D46-B1C5-4472A6F5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1F52-EA48-42E4-8FDA-5E9B328829FC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D164F-13F7-0A4D-A000-5F5AA098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6F37C-9CEA-E245-8318-BBCC836A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7AC4B16-4357-FE4E-AF1F-FDD7F220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6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DD0BC-25A1-6E48-BB91-9BC5FF56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90" y="277662"/>
            <a:ext cx="7989710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CF2B1-5948-3247-91E1-EDA7AC83C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890" y="1311965"/>
            <a:ext cx="10732910" cy="486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827B-E079-6042-9436-956CE4D8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671-0543-44E4-A5DE-D7257CE0016D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4DBFC-C6B2-4847-A83E-36CC850F7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7E531-26EA-9C48-9262-9A369D13C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9" r:id="rId2"/>
    <p:sldLayoutId id="2147483680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  <p:sldLayoutId id="2147483677" r:id="rId15"/>
    <p:sldLayoutId id="2147483683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Rockwell" panose="02060603020205020403" pitchFamily="18" charset="77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6067/FACPUB/551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i.org/10.26067/FACPUB/5515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2DC77BB-2AEC-4E2C-A7CB-8CE8E02D23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562293"/>
            <a:ext cx="9144000" cy="1827616"/>
          </a:xfrm>
        </p:spPr>
        <p:txBody>
          <a:bodyPr>
            <a:noAutofit/>
          </a:bodyPr>
          <a:lstStyle/>
          <a:p>
            <a:r>
              <a:rPr lang="en-US" sz="4000" dirty="0"/>
              <a:t>Use of Isotopic Analysis and CMAQ Modeling to Categorize Dust Emission Sources in Utah</a:t>
            </a:r>
            <a:endParaRPr lang="en-US" sz="2400" dirty="0">
              <a:ea typeface="Arial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31F073-3F1F-4BF8-BD09-3B88361E6A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45622" y="2841227"/>
            <a:ext cx="9500755" cy="2189458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Tahoma"/>
                <a:ea typeface="Arial" charset="0"/>
                <a:cs typeface="Tahoma"/>
              </a:rPr>
              <a:t>Micah Marcy, Zachary Lawless, Greg Carling, Bradley Adams</a:t>
            </a:r>
          </a:p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Tahoma"/>
                <a:ea typeface="Arial" charset="0"/>
                <a:cs typeface="Tahoma"/>
              </a:rPr>
              <a:t>Brigham Young University</a:t>
            </a:r>
          </a:p>
          <a:p>
            <a:pPr eaLnBrk="1" hangingPunct="1">
              <a:buFont typeface="Wingdings" charset="2"/>
              <a:buNone/>
            </a:pPr>
            <a:r>
              <a:rPr lang="en-US" dirty="0" smtClean="0">
                <a:latin typeface="Tahoma"/>
                <a:ea typeface="Arial" charset="0"/>
                <a:cs typeface="Tahoma"/>
              </a:rPr>
              <a:t>Air Quality Research Lab</a:t>
            </a:r>
          </a:p>
          <a:p>
            <a:pPr eaLnBrk="1" hangingPunct="1">
              <a:buFont typeface="Wingdings" charset="2"/>
              <a:buNone/>
            </a:pPr>
            <a:endParaRPr lang="en-US" dirty="0" smtClean="0">
              <a:latin typeface="Tahoma"/>
              <a:ea typeface="Arial" charset="0"/>
              <a:cs typeface="Tahoma"/>
            </a:endParaRPr>
          </a:p>
          <a:p>
            <a:pPr eaLnBrk="1" hangingPunct="1">
              <a:spcBef>
                <a:spcPts val="600"/>
              </a:spcBef>
              <a:buFont typeface="Wingdings" charset="2"/>
              <a:buNone/>
            </a:pPr>
            <a:r>
              <a:rPr lang="en-US" dirty="0" smtClean="0">
                <a:latin typeface="Tahoma"/>
                <a:ea typeface="Arial" charset="0"/>
                <a:cs typeface="Tahoma"/>
              </a:rPr>
              <a:t>2022 CMAS Conference</a:t>
            </a:r>
          </a:p>
          <a:p>
            <a:pPr eaLnBrk="1" hangingPunct="1">
              <a:spcBef>
                <a:spcPts val="600"/>
              </a:spcBef>
              <a:buFont typeface="Wingdings" charset="2"/>
              <a:buNone/>
            </a:pPr>
            <a:r>
              <a:rPr lang="en-US" dirty="0" smtClean="0">
                <a:latin typeface="Tahoma"/>
                <a:ea typeface="Arial" charset="0"/>
                <a:cs typeface="Tahoma"/>
              </a:rPr>
              <a:t>October 17-19, 2022</a:t>
            </a:r>
            <a:endParaRPr lang="en-US" dirty="0">
              <a:latin typeface="Tahoma"/>
              <a:ea typeface="Arial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659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idx="1"/>
          </p:nvPr>
        </p:nvSpPr>
        <p:spPr>
          <a:xfrm>
            <a:off x="483477" y="1420493"/>
            <a:ext cx="7378261" cy="486499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M</a:t>
            </a:r>
            <a:r>
              <a:rPr lang="en" sz="2400" dirty="0" smtClean="0"/>
              <a:t>eteorological </a:t>
            </a:r>
            <a:r>
              <a:rPr lang="en" sz="2400" dirty="0"/>
              <a:t>and land use data taken from </a:t>
            </a:r>
            <a:r>
              <a:rPr lang="en" sz="2400" dirty="0" smtClean="0"/>
              <a:t>national databases (NCEPT FNL, NLCD, MODIS)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" sz="2400" dirty="0"/>
              <a:t>WRF 4.2.1 </a:t>
            </a:r>
            <a:r>
              <a:rPr lang="en" sz="2400" dirty="0" smtClean="0"/>
              <a:t>calculates met data, land use, soil type</a:t>
            </a:r>
            <a:endParaRPr lang="en" sz="2000" dirty="0" smtClean="0"/>
          </a:p>
          <a:p>
            <a:pPr marL="803275" lvl="1" indent="-346075"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en" sz="2000" dirty="0" smtClean="0"/>
              <a:t>Surface conditions updated with OBSGRID</a:t>
            </a:r>
          </a:p>
          <a:p>
            <a:pPr marL="803275" lvl="1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sz="2000" dirty="0"/>
              <a:t>PX-LSM required when running </a:t>
            </a:r>
            <a:r>
              <a:rPr lang="en-US" sz="2000" dirty="0" smtClean="0"/>
              <a:t>CMAQ for dust</a:t>
            </a:r>
            <a:endParaRPr sz="2200" dirty="0"/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CMAQ </a:t>
            </a:r>
            <a:r>
              <a:rPr lang="en" sz="2400" dirty="0" smtClean="0"/>
              <a:t>5.3.1 calculates dust emissions and transport</a:t>
            </a:r>
          </a:p>
          <a:p>
            <a:pPr marL="803275" lvl="1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sz="2200" dirty="0" smtClean="0"/>
              <a:t>N</a:t>
            </a:r>
            <a:r>
              <a:rPr lang="en" sz="2200" dirty="0" smtClean="0"/>
              <a:t>o chemical reactions (no emission inputs required)</a:t>
            </a:r>
            <a:endParaRPr sz="2200" dirty="0"/>
          </a:p>
          <a:p>
            <a:pPr marL="346075" indent="-346075">
              <a:spcBef>
                <a:spcPts val="0"/>
              </a:spcBef>
            </a:pPr>
            <a:r>
              <a:rPr lang="en" sz="2400" dirty="0" smtClean="0"/>
              <a:t>User Guide: </a:t>
            </a:r>
            <a:r>
              <a:rPr lang="en-US" u="sng" dirty="0">
                <a:hlinkClick r:id="rId3"/>
              </a:rPr>
              <a:t>https://doi.org/10.26067/FACPUB/5515</a:t>
            </a:r>
            <a:endParaRPr lang="en-US" sz="2400" dirty="0"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sz="quarter" idx="12"/>
          </p:nvPr>
        </p:nvSpPr>
        <p:spPr>
          <a:xfrm>
            <a:off x="10888980" y="6338831"/>
            <a:ext cx="112014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tx1"/>
                </a:solidFill>
              </a:rPr>
              <a:pPr/>
              <a:t>10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WRF – CMAQ </a:t>
            </a:r>
            <a:r>
              <a:rPr lang="en" dirty="0" smtClean="0"/>
              <a:t>Dust Modeling</a:t>
            </a:r>
            <a:endParaRPr dirty="0"/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6857" r="6446"/>
          <a:stretch/>
        </p:blipFill>
        <p:spPr>
          <a:xfrm>
            <a:off x="8227359" y="1420493"/>
            <a:ext cx="3509682" cy="4756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7" name="Rectangle 6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2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7204053" y="3894077"/>
            <a:ext cx="2179909" cy="2696484"/>
            <a:chOff x="7409793" y="3894077"/>
            <a:chExt cx="2179909" cy="26964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33067" b="11475"/>
            <a:stretch/>
          </p:blipFill>
          <p:spPr>
            <a:xfrm>
              <a:off x="7409793" y="3894077"/>
              <a:ext cx="2179909" cy="2696484"/>
            </a:xfrm>
            <a:prstGeom prst="rect">
              <a:avLst/>
            </a:prstGeom>
          </p:spPr>
        </p:pic>
        <p:sp>
          <p:nvSpPr>
            <p:cNvPr id="32" name="5-Point Star 31"/>
            <p:cNvSpPr/>
            <p:nvPr/>
          </p:nvSpPr>
          <p:spPr>
            <a:xfrm>
              <a:off x="8448181" y="4697415"/>
              <a:ext cx="173119" cy="169728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07511" y="3894077"/>
            <a:ext cx="2181359" cy="2720899"/>
            <a:chOff x="5044671" y="3894077"/>
            <a:chExt cx="2181359" cy="2720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095" t="-634" r="20072" b="13395"/>
            <a:stretch/>
          </p:blipFill>
          <p:spPr>
            <a:xfrm>
              <a:off x="5044671" y="3894077"/>
              <a:ext cx="2181359" cy="2720899"/>
            </a:xfrm>
            <a:prstGeom prst="rect">
              <a:avLst/>
            </a:prstGeom>
          </p:spPr>
        </p:pic>
        <p:sp>
          <p:nvSpPr>
            <p:cNvPr id="31" name="5-Point Star 30"/>
            <p:cNvSpPr/>
            <p:nvPr/>
          </p:nvSpPr>
          <p:spPr>
            <a:xfrm>
              <a:off x="6102004" y="4717659"/>
              <a:ext cx="173119" cy="169728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69651" y="3914130"/>
            <a:ext cx="2236493" cy="2702484"/>
            <a:chOff x="2638231" y="3914130"/>
            <a:chExt cx="2236493" cy="27024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529" r="32289" b="12819"/>
            <a:stretch/>
          </p:blipFill>
          <p:spPr>
            <a:xfrm>
              <a:off x="2638231" y="3914130"/>
              <a:ext cx="2236493" cy="2702484"/>
            </a:xfrm>
            <a:prstGeom prst="rect">
              <a:avLst/>
            </a:prstGeom>
          </p:spPr>
        </p:pic>
        <p:sp>
          <p:nvSpPr>
            <p:cNvPr id="30" name="5-Point Star 29"/>
            <p:cNvSpPr/>
            <p:nvPr/>
          </p:nvSpPr>
          <p:spPr>
            <a:xfrm>
              <a:off x="3739051" y="4720518"/>
              <a:ext cx="173119" cy="169728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0234" y="3945530"/>
            <a:ext cx="2216199" cy="2674189"/>
            <a:chOff x="260234" y="3945530"/>
            <a:chExt cx="2216199" cy="26741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2187" r="22902" b="14438"/>
            <a:stretch/>
          </p:blipFill>
          <p:spPr>
            <a:xfrm>
              <a:off x="260234" y="3945530"/>
              <a:ext cx="2216199" cy="2674189"/>
            </a:xfrm>
            <a:prstGeom prst="rect">
              <a:avLst/>
            </a:prstGeom>
          </p:spPr>
        </p:pic>
        <p:sp>
          <p:nvSpPr>
            <p:cNvPr id="29" name="5-Point Star 28"/>
            <p:cNvSpPr/>
            <p:nvPr/>
          </p:nvSpPr>
          <p:spPr>
            <a:xfrm>
              <a:off x="1370106" y="4741965"/>
              <a:ext cx="173119" cy="169728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06176" y="1205046"/>
            <a:ext cx="2488046" cy="4951205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Initial flow southwest to northeast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Storm </a:t>
            </a:r>
            <a:r>
              <a:rPr lang="en-US" dirty="0"/>
              <a:t>front from </a:t>
            </a:r>
            <a:r>
              <a:rPr lang="en-US" dirty="0" smtClean="0"/>
              <a:t>northwest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Dust </a:t>
            </a:r>
            <a:r>
              <a:rPr lang="en-US" dirty="0"/>
              <a:t>from </a:t>
            </a:r>
            <a:r>
              <a:rPr lang="en-US" dirty="0" smtClean="0"/>
              <a:t>SDL carried northeast 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Dust </a:t>
            </a:r>
            <a:r>
              <a:rPr lang="en-US" dirty="0"/>
              <a:t>from </a:t>
            </a:r>
            <a:r>
              <a:rPr lang="en-US" dirty="0" smtClean="0"/>
              <a:t>GSL </a:t>
            </a:r>
            <a:r>
              <a:rPr lang="en-US" dirty="0"/>
              <a:t>carried </a:t>
            </a:r>
            <a:r>
              <a:rPr lang="en-US" dirty="0" smtClean="0"/>
              <a:t>east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Suggests combination of dust from GSL and SDL at sampling site (0.7122 measured)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Sample site does not capture severity of dust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44200" y="6356350"/>
            <a:ext cx="1250022" cy="365125"/>
          </a:xfrm>
        </p:spPr>
        <p:txBody>
          <a:bodyPr/>
          <a:lstStyle/>
          <a:p>
            <a:fld id="{90DF06AB-1EE3-4061-B5E3-4A6BD2844ADF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6837" y="277662"/>
            <a:ext cx="8273764" cy="557226"/>
          </a:xfrm>
        </p:spPr>
        <p:txBody>
          <a:bodyPr>
            <a:normAutofit/>
          </a:bodyPr>
          <a:lstStyle/>
          <a:p>
            <a:r>
              <a:rPr lang="en-US" dirty="0" smtClean="0"/>
              <a:t>Predicted Dust Concentrations – </a:t>
            </a:r>
            <a:r>
              <a:rPr lang="en-US" dirty="0"/>
              <a:t>8/7/09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3301" r="31523" b="34809"/>
          <a:stretch/>
        </p:blipFill>
        <p:spPr bwMode="auto">
          <a:xfrm>
            <a:off x="260633" y="1148332"/>
            <a:ext cx="2215800" cy="2644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12982" r="32128" b="34685"/>
          <a:stretch/>
        </p:blipFill>
        <p:spPr bwMode="auto">
          <a:xfrm>
            <a:off x="2562614" y="1121028"/>
            <a:ext cx="2243530" cy="267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13141" r="32049" b="34566"/>
          <a:stretch/>
        </p:blipFill>
        <p:spPr bwMode="auto">
          <a:xfrm>
            <a:off x="4890100" y="1121028"/>
            <a:ext cx="2181359" cy="2636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13301" r="31728" b="34985"/>
          <a:stretch/>
        </p:blipFill>
        <p:spPr bwMode="auto">
          <a:xfrm>
            <a:off x="7169390" y="1112401"/>
            <a:ext cx="2221603" cy="2636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06020" y="5926469"/>
            <a:ext cx="957532" cy="2327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0:00 UTC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42724" y="5925236"/>
            <a:ext cx="957532" cy="2327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1:00 UTC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3211" y="5932591"/>
            <a:ext cx="957532" cy="2327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2:00 UTC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15224" y="5925235"/>
            <a:ext cx="957532" cy="2327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3:00 UTC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1419668" y="4784316"/>
            <a:ext cx="93267" cy="9144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84367" y="3507108"/>
            <a:ext cx="3133251" cy="28558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effectLst/>
                <a:ea typeface="Calibri" panose="020F0502020204030204" pitchFamily="34" charset="0"/>
              </a:rPr>
              <a:t>10-m wind velocity 0 – 20 m/s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08203" y="6350918"/>
            <a:ext cx="3133251" cy="2578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effectLst/>
                <a:ea typeface="Calibri" panose="020F0502020204030204" pitchFamily="34" charset="0"/>
              </a:rPr>
              <a:t>Dust concentration </a:t>
            </a:r>
            <a:r>
              <a:rPr lang="en-US" sz="1600" dirty="0" smtClean="0"/>
              <a:t>0 </a:t>
            </a:r>
            <a:r>
              <a:rPr lang="en-US" sz="1600" dirty="0"/>
              <a:t>– 300 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/>
              <a:t>g/m</a:t>
            </a:r>
            <a:r>
              <a:rPr lang="en-US" sz="1600" baseline="30000" dirty="0" smtClean="0"/>
              <a:t>3</a:t>
            </a:r>
            <a:endParaRPr lang="en-US" sz="16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38" name="Rectangle 37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1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5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4702" y="1325948"/>
            <a:ext cx="4488871" cy="4663372"/>
          </a:xfrm>
        </p:spPr>
        <p:txBody>
          <a:bodyPr>
            <a:normAutofit/>
          </a:bodyPr>
          <a:lstStyle/>
          <a:p>
            <a:r>
              <a:rPr lang="en-US" dirty="0" smtClean="0"/>
              <a:t>Initial winds from north to south along west border</a:t>
            </a:r>
          </a:p>
          <a:p>
            <a:r>
              <a:rPr lang="en-US" dirty="0" smtClean="0"/>
              <a:t>Storm front creates flow west to east near sample site</a:t>
            </a:r>
          </a:p>
          <a:p>
            <a:r>
              <a:rPr lang="en-US" dirty="0"/>
              <a:t>D</a:t>
            </a:r>
            <a:r>
              <a:rPr lang="en-US" dirty="0" smtClean="0"/>
              <a:t>ust originally from GSL, then from SDL</a:t>
            </a:r>
          </a:p>
          <a:p>
            <a:r>
              <a:rPr lang="en-US" dirty="0" smtClean="0"/>
              <a:t>Likely combination of GSL and SDL dust carried to sample site (0.711)</a:t>
            </a:r>
          </a:p>
          <a:p>
            <a:r>
              <a:rPr lang="en-US" dirty="0" smtClean="0"/>
              <a:t>Other dust during 2-week sampling period could bias measurement</a:t>
            </a:r>
          </a:p>
          <a:p>
            <a:r>
              <a:rPr lang="en-US" dirty="0" smtClean="0"/>
              <a:t>Predictions provide insight into complexity of dust emission and transport; may suggest need for additional characterization of sources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7662"/>
            <a:ext cx="8238067" cy="557226"/>
          </a:xfrm>
        </p:spPr>
        <p:txBody>
          <a:bodyPr>
            <a:noAutofit/>
          </a:bodyPr>
          <a:lstStyle/>
          <a:p>
            <a:r>
              <a:rPr lang="en-US" dirty="0" smtClean="0"/>
              <a:t>Predicted Dust Concentrations – 9/8/20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t="13208" r="31930" b="35972"/>
          <a:stretch/>
        </p:blipFill>
        <p:spPr bwMode="auto">
          <a:xfrm>
            <a:off x="426560" y="1091090"/>
            <a:ext cx="1938972" cy="250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 t="13498" r="32933" b="35773"/>
          <a:stretch/>
        </p:blipFill>
        <p:spPr bwMode="auto">
          <a:xfrm>
            <a:off x="2556424" y="1091090"/>
            <a:ext cx="1891214" cy="250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t="13353" r="32787" b="35966"/>
          <a:stretch/>
        </p:blipFill>
        <p:spPr bwMode="auto">
          <a:xfrm>
            <a:off x="4636349" y="1076235"/>
            <a:ext cx="1900767" cy="2511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1" r="7394" b="2198"/>
          <a:stretch/>
        </p:blipFill>
        <p:spPr bwMode="auto">
          <a:xfrm>
            <a:off x="344354" y="3613857"/>
            <a:ext cx="6338386" cy="3163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11455" y="3302921"/>
            <a:ext cx="3133251" cy="28558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effectLst/>
                <a:ea typeface="Calibri" panose="020F0502020204030204" pitchFamily="34" charset="0"/>
              </a:rPr>
              <a:t>10-m wind velocity 0 – 20 m/s</a:t>
            </a:r>
            <a:endParaRPr lang="en-US" sz="2400" dirty="0">
              <a:effectLst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7648" y="6270568"/>
            <a:ext cx="3133251" cy="25782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effectLst/>
                <a:ea typeface="Calibri" panose="020F0502020204030204" pitchFamily="34" charset="0"/>
              </a:rPr>
              <a:t>Dust concentration </a:t>
            </a:r>
            <a:r>
              <a:rPr lang="en-US" sz="1600" dirty="0" smtClean="0"/>
              <a:t>0 </a:t>
            </a:r>
            <a:r>
              <a:rPr lang="en-US" sz="1600" dirty="0"/>
              <a:t>– </a:t>
            </a:r>
            <a:r>
              <a:rPr lang="en-US" sz="1600" dirty="0" smtClean="0"/>
              <a:t>316 </a:t>
            </a:r>
            <a:r>
              <a:rPr lang="en-US" sz="1600" dirty="0" smtClean="0">
                <a:latin typeface="Symbol" panose="05050102010706020507" pitchFamily="18" charset="2"/>
              </a:rPr>
              <a:t>m</a:t>
            </a:r>
            <a:r>
              <a:rPr lang="en-US" sz="1600" dirty="0" smtClean="0"/>
              <a:t>g/m</a:t>
            </a:r>
            <a:r>
              <a:rPr lang="en-US" sz="1600" baseline="30000" dirty="0" smtClean="0"/>
              <a:t>3</a:t>
            </a:r>
            <a:endParaRPr lang="en-US" sz="1600" dirty="0"/>
          </a:p>
        </p:txBody>
      </p:sp>
      <p:sp>
        <p:nvSpPr>
          <p:cNvPr id="12" name="5-Point Star 11"/>
          <p:cNvSpPr/>
          <p:nvPr/>
        </p:nvSpPr>
        <p:spPr>
          <a:xfrm>
            <a:off x="1464146" y="4729932"/>
            <a:ext cx="173119" cy="169728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632286" y="4715166"/>
            <a:ext cx="173119" cy="169728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479171" y="4727844"/>
            <a:ext cx="173119" cy="169728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73;p14"/>
          <p:cNvSpPr txBox="1">
            <a:spLocks/>
          </p:cNvSpPr>
          <p:nvPr/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12</a:t>
            </a:fld>
            <a:endParaRPr lang="en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18" name="Rectangle 17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75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idx="1"/>
          </p:nvPr>
        </p:nvSpPr>
        <p:spPr>
          <a:xfrm>
            <a:off x="483477" y="1311964"/>
            <a:ext cx="10892446" cy="52264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sz="2400" dirty="0"/>
              <a:t>S</a:t>
            </a:r>
            <a:r>
              <a:rPr lang="en-US" sz="2400" dirty="0" smtClean="0"/>
              <a:t>trontium isotope </a:t>
            </a:r>
            <a:r>
              <a:rPr lang="en-US" sz="2400" dirty="0"/>
              <a:t>ratios </a:t>
            </a:r>
            <a:r>
              <a:rPr lang="en-US" sz="2400" dirty="0" smtClean="0"/>
              <a:t>from filter samples were used in combination with dust predictions from CMAQ to identify emission sources during Utah dust events on 8/7/09 </a:t>
            </a:r>
            <a:r>
              <a:rPr lang="en-US" sz="2400" dirty="0"/>
              <a:t>and </a:t>
            </a:r>
            <a:r>
              <a:rPr lang="en-US" sz="2400" dirty="0" smtClean="0"/>
              <a:t>9/8/20</a:t>
            </a:r>
          </a:p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sz="2400" dirty="0"/>
              <a:t>M</a:t>
            </a:r>
            <a:r>
              <a:rPr lang="en-US" sz="2400" dirty="0" smtClean="0"/>
              <a:t>easurements suggested a combination of dust sources originating from Great Salt Lake area and Sevier Dry Lake were transported to sample sites </a:t>
            </a:r>
          </a:p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sz="2400" dirty="0" smtClean="0"/>
              <a:t>Predictions of complex </a:t>
            </a:r>
            <a:r>
              <a:rPr lang="en-US" sz="2400" dirty="0"/>
              <a:t>dust emissions </a:t>
            </a:r>
            <a:r>
              <a:rPr lang="en-US" sz="2400" dirty="0" smtClean="0"/>
              <a:t>and transport patterns confirmed dust from multiple origins reached sample sites</a:t>
            </a:r>
          </a:p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sz="2400" dirty="0" smtClean="0"/>
              <a:t>Measurements provide “reality” of dust origins, </a:t>
            </a:r>
            <a:r>
              <a:rPr lang="en-US" sz="2400" dirty="0"/>
              <a:t>p</a:t>
            </a:r>
            <a:r>
              <a:rPr lang="en-US" sz="2400" dirty="0" smtClean="0"/>
              <a:t>redictions </a:t>
            </a:r>
            <a:r>
              <a:rPr lang="en-US" sz="2400" dirty="0"/>
              <a:t>provide </a:t>
            </a:r>
            <a:r>
              <a:rPr lang="en-US" sz="2400" dirty="0" smtClean="0"/>
              <a:t>“completeness” </a:t>
            </a:r>
            <a:r>
              <a:rPr lang="en-US" sz="2400" dirty="0"/>
              <a:t>of dust emission and </a:t>
            </a:r>
            <a:r>
              <a:rPr lang="en-US" sz="2400" dirty="0" smtClean="0"/>
              <a:t>transport </a:t>
            </a:r>
          </a:p>
          <a:p>
            <a:pPr>
              <a:spcBef>
                <a:spcPts val="1333"/>
              </a:spcBef>
              <a:spcAft>
                <a:spcPts val="1333"/>
              </a:spcAft>
            </a:pPr>
            <a:r>
              <a:rPr lang="en-US" sz="2400" dirty="0" smtClean="0"/>
              <a:t>Predictions may </a:t>
            </a:r>
            <a:r>
              <a:rPr lang="en-US" sz="2400" dirty="0"/>
              <a:t>suggest need for additional characterization of </a:t>
            </a:r>
            <a:r>
              <a:rPr lang="en-US" sz="2400" dirty="0" smtClean="0"/>
              <a:t>sources</a:t>
            </a:r>
            <a:endParaRPr lang="en-US" sz="2400" dirty="0"/>
          </a:p>
        </p:txBody>
      </p:sp>
      <p:sp>
        <p:nvSpPr>
          <p:cNvPr id="292" name="Google Shape;292;p42"/>
          <p:cNvSpPr txBox="1">
            <a:spLocks noGrp="1"/>
          </p:cNvSpPr>
          <p:nvPr>
            <p:ph type="title"/>
          </p:nvPr>
        </p:nvSpPr>
        <p:spPr>
          <a:xfrm>
            <a:off x="483477" y="200026"/>
            <a:ext cx="8127123" cy="6057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Summary</a:t>
            </a:r>
            <a:endParaRPr dirty="0"/>
          </a:p>
        </p:txBody>
      </p:sp>
      <p:sp>
        <p:nvSpPr>
          <p:cNvPr id="5" name="Google Shape;73;p14"/>
          <p:cNvSpPr txBox="1">
            <a:spLocks/>
          </p:cNvSpPr>
          <p:nvPr/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13</a:t>
            </a:fld>
            <a:endParaRPr lang="en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7" name="Rectangle 6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8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477" y="1477107"/>
            <a:ext cx="10027207" cy="4699855"/>
          </a:xfrm>
        </p:spPr>
        <p:txBody>
          <a:bodyPr>
            <a:normAutofit/>
          </a:bodyPr>
          <a:lstStyle/>
          <a:p>
            <a:pPr marL="346075" lvl="0" indent="-346075"/>
            <a:r>
              <a:rPr lang="en-US" sz="2400" dirty="0" smtClean="0"/>
              <a:t>Funding for this research was provided by the Utah </a:t>
            </a:r>
            <a:r>
              <a:rPr lang="en-US" sz="2400" dirty="0"/>
              <a:t>Division of Air Quality, </a:t>
            </a:r>
            <a:r>
              <a:rPr lang="en-US" sz="2400" dirty="0" smtClean="0"/>
              <a:t>Science for Solutions Contract </a:t>
            </a:r>
            <a:r>
              <a:rPr lang="en-US" sz="2400" dirty="0"/>
              <a:t>#</a:t>
            </a:r>
            <a:r>
              <a:rPr lang="en-US" sz="2400" dirty="0" smtClean="0"/>
              <a:t>200762</a:t>
            </a:r>
          </a:p>
          <a:p>
            <a:pPr marL="346075" indent="-346075"/>
            <a:r>
              <a:rPr lang="en-US" sz="2400" dirty="0" smtClean="0"/>
              <a:t>Ariel Cable of the BYU Air Quality Research Lab compiled and edited the “User Guide for Dust Modeling Using CMAQ 5.3.1 and WRF 4.2.1”</a:t>
            </a:r>
            <a:r>
              <a:rPr lang="en" sz="2800" dirty="0" smtClean="0"/>
              <a:t> </a:t>
            </a: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doi.org/10.26067/FACPUB/5515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5" name="Google Shape;73;p14"/>
          <p:cNvSpPr txBox="1">
            <a:spLocks/>
          </p:cNvSpPr>
          <p:nvPr/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14</a:t>
            </a:fld>
            <a:endParaRPr lang="en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7" name="Rectangle 6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231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FE21E9-BA30-4FC3-B540-D3415949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8" y="1361897"/>
            <a:ext cx="5016370" cy="4804987"/>
          </a:xfrm>
        </p:spPr>
        <p:txBody>
          <a:bodyPr>
            <a:normAutofit/>
          </a:bodyPr>
          <a:lstStyle/>
          <a:p>
            <a:r>
              <a:rPr lang="en-US" sz="24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Utah dust emissions driven by weather events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Impairs visibility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Causes health issues 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Impacts mountain snowpack and water chemistry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Can change local ecology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Emissions impacted by natural and manmade factors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Weather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Land type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Land use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D14738-49AC-4154-A60E-7D9E5B82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Utah Dust Emissions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EF875-4FF9-4EC1-A805-4D887F66ED6E}"/>
              </a:ext>
            </a:extLst>
          </p:cNvPr>
          <p:cNvSpPr txBox="1"/>
          <p:nvPr/>
        </p:nvSpPr>
        <p:spPr>
          <a:xfrm>
            <a:off x="6814868" y="1311965"/>
            <a:ext cx="489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[YT2mp3.info] - SLC Dust Storm">
            <a:hlinkClick r:id="" action="ppaction://media"/>
            <a:extLst>
              <a:ext uri="{FF2B5EF4-FFF2-40B4-BE49-F238E27FC236}">
                <a16:creationId xmlns:a16="http://schemas.microsoft.com/office/drawing/2014/main" id="{33DC7FC4-8810-4A5D-BB26-13502F6E96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4433" y="1404877"/>
            <a:ext cx="5865961" cy="4399471"/>
          </a:xfrm>
          <a:prstGeom prst="rect">
            <a:avLst/>
          </a:prstGeom>
        </p:spPr>
      </p:pic>
      <p:sp>
        <p:nvSpPr>
          <p:cNvPr id="8" name="Google Shape;73;p14"/>
          <p:cNvSpPr txBox="1">
            <a:spLocks/>
          </p:cNvSpPr>
          <p:nvPr/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2</a:t>
            </a:fld>
            <a:endParaRPr lang="en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10" name="Rectangle 9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5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FE21E9-BA30-4FC3-B540-D3415949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8" y="1352195"/>
            <a:ext cx="5236838" cy="2423938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90% of Wasatch Front dust from playas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(Goodman et al., 2019,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Chem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Geol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Great Salt Lake Desert, Sevier Dry Lake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Receding Great Salt Lake shoreline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10% from agriculture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degraded rangelands,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development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2B092C-1297-4E46-9392-F3A4114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F06AB-1EE3-4061-B5E3-4A6BD2844AD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D14738-49AC-4154-A60E-7D9E5B82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Dust Sources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EF875-4FF9-4EC1-A805-4D887F66ED6E}"/>
              </a:ext>
            </a:extLst>
          </p:cNvPr>
          <p:cNvSpPr txBox="1"/>
          <p:nvPr/>
        </p:nvSpPr>
        <p:spPr>
          <a:xfrm>
            <a:off x="6814868" y="1311965"/>
            <a:ext cx="489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Map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3514" r="10778" b="6507"/>
          <a:stretch/>
        </p:blipFill>
        <p:spPr bwMode="auto">
          <a:xfrm>
            <a:off x="7487397" y="1313799"/>
            <a:ext cx="4221126" cy="5332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88" y="4066980"/>
            <a:ext cx="2182147" cy="2573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-257" r="150" b="257"/>
          <a:stretch/>
        </p:blipFill>
        <p:spPr>
          <a:xfrm>
            <a:off x="614823" y="4069824"/>
            <a:ext cx="2147108" cy="2568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2960" y="3730435"/>
            <a:ext cx="144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GSL - 1984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5680" y="3727264"/>
            <a:ext cx="169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GSL - current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4386" y="2423929"/>
            <a:ext cx="138795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dirty="0" smtClean="0"/>
              <a:t>Great Salt Lake Desert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516105" y="2392039"/>
            <a:ext cx="153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Wasatch Front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20925445">
            <a:off x="9126644" y="1962317"/>
            <a:ext cx="429721" cy="166858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7" idx="3"/>
          </p:cNvCxnSpPr>
          <p:nvPr/>
        </p:nvCxnSpPr>
        <p:spPr>
          <a:xfrm flipV="1">
            <a:off x="7292343" y="2640669"/>
            <a:ext cx="756282" cy="64876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97070" y="1615773"/>
            <a:ext cx="110625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dirty="0" smtClean="0"/>
              <a:t>Receding shoreline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303327" y="1860698"/>
            <a:ext cx="1094552" cy="116958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303327" y="1977656"/>
            <a:ext cx="1535873" cy="727889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97070" y="3586184"/>
            <a:ext cx="110625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dirty="0" smtClean="0"/>
              <a:t>Sevier Dry Lake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1" idx="3"/>
          </p:cNvCxnSpPr>
          <p:nvPr/>
        </p:nvCxnSpPr>
        <p:spPr>
          <a:xfrm>
            <a:off x="7303327" y="3867800"/>
            <a:ext cx="987134" cy="655039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73;p14"/>
          <p:cNvSpPr txBox="1">
            <a:spLocks/>
          </p:cNvSpPr>
          <p:nvPr/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3</a:t>
            </a:fld>
            <a:endParaRPr lang="en" dirty="0">
              <a:solidFill>
                <a:schemeClr val="tx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34" name="Rectangle 33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8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idx="1"/>
          </p:nvPr>
        </p:nvSpPr>
        <p:spPr>
          <a:xfrm>
            <a:off x="483478" y="1311965"/>
            <a:ext cx="7113662" cy="51364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9250" indent="-349250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Determine if </a:t>
            </a:r>
            <a:r>
              <a:rPr lang="en-US" sz="2400" i="1" dirty="0" smtClean="0"/>
              <a:t>measured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i="1" dirty="0"/>
              <a:t>modeling</a:t>
            </a:r>
            <a:r>
              <a:rPr lang="en-US" sz="2400" dirty="0"/>
              <a:t> data </a:t>
            </a:r>
            <a:r>
              <a:rPr lang="en-US" sz="2400" dirty="0" smtClean="0"/>
              <a:t>can be used in combination to </a:t>
            </a:r>
            <a:r>
              <a:rPr lang="en-US" sz="2400" dirty="0"/>
              <a:t>identify </a:t>
            </a:r>
            <a:r>
              <a:rPr lang="en-US" sz="2400" dirty="0" smtClean="0"/>
              <a:t>dust </a:t>
            </a:r>
            <a:r>
              <a:rPr lang="en-US" sz="2400" dirty="0"/>
              <a:t>emission sources </a:t>
            </a:r>
            <a:r>
              <a:rPr lang="en-US" sz="2400" dirty="0" smtClean="0"/>
              <a:t>along </a:t>
            </a:r>
            <a:r>
              <a:rPr lang="en-US" sz="2400" dirty="0"/>
              <a:t>the Utah Wasatch </a:t>
            </a:r>
            <a:r>
              <a:rPr lang="en-US" sz="2400" dirty="0" smtClean="0"/>
              <a:t>Front</a:t>
            </a:r>
          </a:p>
          <a:p>
            <a:pPr marL="806450" lvl="1" indent="-349250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Combines </a:t>
            </a:r>
            <a:r>
              <a:rPr lang="en-US" sz="2200" dirty="0"/>
              <a:t>“reality” of measurements with the “completeness” of model results</a:t>
            </a:r>
          </a:p>
          <a:p>
            <a:pPr marL="806450" lvl="1" indent="-349250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Can help guide land use and water management</a:t>
            </a:r>
            <a:endParaRPr lang="en-US" sz="2200" dirty="0"/>
          </a:p>
          <a:p>
            <a:pPr marL="349250" indent="-349250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Approach</a:t>
            </a:r>
          </a:p>
          <a:p>
            <a:pPr marL="806450" lvl="1" indent="-349250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Measured data from isotopic “fingerprints” of dust filter samples </a:t>
            </a:r>
            <a:endParaRPr lang="en-US" sz="2200" dirty="0"/>
          </a:p>
          <a:p>
            <a:pPr marL="806450" lvl="1" indent="-349250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Modeling data from WRF - CMAQ dust emission and transport predictions</a:t>
            </a: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sz="quarter" idx="12"/>
          </p:nvPr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tx1"/>
                </a:solidFill>
              </a:rPr>
              <a:pPr/>
              <a:t>4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483477" y="197793"/>
            <a:ext cx="8127123" cy="5794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 smtClean="0"/>
              <a:t>Objective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1" y="1545247"/>
            <a:ext cx="3124200" cy="23431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10" name="Rectangle 9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7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AFE2-50AD-4264-91BE-552CF24E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6" y="238102"/>
            <a:ext cx="7756845" cy="584200"/>
          </a:xfrm>
        </p:spPr>
        <p:txBody>
          <a:bodyPr/>
          <a:lstStyle/>
          <a:p>
            <a:r>
              <a:rPr lang="en-US" dirty="0" smtClean="0"/>
              <a:t>Isotopic Analysis</a:t>
            </a:r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706A4F2-95A9-4CBB-8EA6-7FED8BE22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4040" r="3510" b="2349"/>
          <a:stretch/>
        </p:blipFill>
        <p:spPr>
          <a:xfrm>
            <a:off x="7090987" y="1119583"/>
            <a:ext cx="4421988" cy="5558813"/>
          </a:xfrm>
        </p:spPr>
      </p:pic>
      <p:sp>
        <p:nvSpPr>
          <p:cNvPr id="3" name="Rectangle 2"/>
          <p:cNvSpPr/>
          <p:nvPr/>
        </p:nvSpPr>
        <p:spPr>
          <a:xfrm>
            <a:off x="539525" y="1468969"/>
            <a:ext cx="5595804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Utah playa dust can be characterized by </a:t>
            </a:r>
            <a:r>
              <a:rPr lang="en-US" sz="2400" baseline="30000" dirty="0"/>
              <a:t>87</a:t>
            </a:r>
            <a:r>
              <a:rPr lang="en-US" sz="2400" dirty="0"/>
              <a:t>Sr/</a:t>
            </a:r>
            <a:r>
              <a:rPr lang="en-US" sz="2400" baseline="30000" dirty="0"/>
              <a:t>86</a:t>
            </a:r>
            <a:r>
              <a:rPr lang="en-US" sz="2400" dirty="0"/>
              <a:t>Sr </a:t>
            </a:r>
            <a:r>
              <a:rPr lang="en-US" sz="2400" dirty="0" smtClean="0"/>
              <a:t>ratios (geological “fingerprints”)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Why use </a:t>
            </a:r>
            <a:r>
              <a:rPr lang="en-US" sz="2400" baseline="30000" dirty="0"/>
              <a:t>87</a:t>
            </a:r>
            <a:r>
              <a:rPr lang="en-US" sz="2400" dirty="0"/>
              <a:t>Sr/</a:t>
            </a:r>
            <a:r>
              <a:rPr lang="en-US" sz="2400" baseline="30000" dirty="0"/>
              <a:t>86</a:t>
            </a:r>
            <a:r>
              <a:rPr lang="en-US" sz="2400" dirty="0"/>
              <a:t>Sr ratios? </a:t>
            </a:r>
          </a:p>
          <a:p>
            <a:pPr marL="1028700" lvl="2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Strontium is abundant in playas (carbonate minerals)</a:t>
            </a:r>
          </a:p>
          <a:p>
            <a:pPr marL="1028700" lvl="2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No </a:t>
            </a:r>
            <a:r>
              <a:rPr lang="en-US" sz="2000" dirty="0"/>
              <a:t>biological fractionation</a:t>
            </a:r>
          </a:p>
          <a:p>
            <a:pPr marL="1028700" lvl="2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fractionation during transport</a:t>
            </a:r>
          </a:p>
          <a:p>
            <a:pPr marL="1028700" lvl="2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Variable </a:t>
            </a:r>
            <a:r>
              <a:rPr lang="en-US" sz="2000" baseline="30000" dirty="0"/>
              <a:t>87</a:t>
            </a:r>
            <a:r>
              <a:rPr lang="en-US" sz="2000" dirty="0"/>
              <a:t>Sr/</a:t>
            </a:r>
            <a:r>
              <a:rPr lang="en-US" sz="2000" baseline="30000" dirty="0"/>
              <a:t>86</a:t>
            </a:r>
            <a:r>
              <a:rPr lang="en-US" sz="2000" dirty="0"/>
              <a:t>Sr ratios in playa </a:t>
            </a:r>
            <a:r>
              <a:rPr lang="en-US" sz="2000" dirty="0" smtClean="0"/>
              <a:t>locations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466" y="6034581"/>
            <a:ext cx="6337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Carling, et al. </a:t>
            </a:r>
            <a:r>
              <a:rPr lang="en-US" sz="1600" dirty="0" smtClean="0"/>
              <a:t>(2020) </a:t>
            </a:r>
            <a:r>
              <a:rPr lang="en-US" sz="1600" dirty="0"/>
              <a:t>“Using strontium isotopes to trace dust from a drying Great Salt Lake to adjacent urban areas and mountain </a:t>
            </a:r>
            <a:r>
              <a:rPr lang="en-US" sz="1600" dirty="0" smtClean="0"/>
              <a:t>snowpack,” ERL</a:t>
            </a:r>
            <a:endParaRPr lang="en-US" sz="1600" dirty="0"/>
          </a:p>
        </p:txBody>
      </p:sp>
      <p:sp>
        <p:nvSpPr>
          <p:cNvPr id="11" name="Google Shape;73;p14"/>
          <p:cNvSpPr txBox="1">
            <a:spLocks noGrp="1"/>
          </p:cNvSpPr>
          <p:nvPr>
            <p:ph type="sldNum" sz="quarter" idx="12"/>
          </p:nvPr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tx1"/>
                </a:solidFill>
              </a:rPr>
              <a:pPr/>
              <a:t>5</a:t>
            </a:fld>
            <a:endParaRPr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8" name="Rectangle 7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AFE2-50AD-4264-91BE-552CF24E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6" y="238102"/>
            <a:ext cx="7756845" cy="584200"/>
          </a:xfrm>
        </p:spPr>
        <p:txBody>
          <a:bodyPr/>
          <a:lstStyle/>
          <a:p>
            <a:r>
              <a:rPr lang="en-US" dirty="0"/>
              <a:t>Variable </a:t>
            </a:r>
            <a:r>
              <a:rPr lang="en-US" baseline="30000" dirty="0"/>
              <a:t>87</a:t>
            </a:r>
            <a:r>
              <a:rPr lang="en-US" dirty="0"/>
              <a:t>Sr/</a:t>
            </a:r>
            <a:r>
              <a:rPr lang="en-US" baseline="30000" dirty="0"/>
              <a:t>86</a:t>
            </a:r>
            <a:r>
              <a:rPr lang="en-US" dirty="0"/>
              <a:t>Sr </a:t>
            </a:r>
            <a:r>
              <a:rPr lang="en-US" dirty="0" smtClean="0"/>
              <a:t>Ratios </a:t>
            </a:r>
            <a:r>
              <a:rPr lang="en-US" dirty="0"/>
              <a:t>in </a:t>
            </a:r>
            <a:r>
              <a:rPr lang="en-US" dirty="0" smtClean="0"/>
              <a:t>Playa Dust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4675" y="1205441"/>
            <a:ext cx="2579992" cy="3808586"/>
            <a:chOff x="652453" y="1642533"/>
            <a:chExt cx="3166014" cy="4673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8177" r="56170" b="2641"/>
            <a:stretch/>
          </p:blipFill>
          <p:spPr>
            <a:xfrm>
              <a:off x="652453" y="1642533"/>
              <a:ext cx="3166013" cy="46736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818467" y="1667934"/>
              <a:ext cx="0" cy="41994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4135" y="1473199"/>
            <a:ext cx="3947233" cy="4676297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800"/>
              </a:spcAft>
            </a:pPr>
            <a:r>
              <a:rPr lang="en-US" sz="2400" dirty="0" smtClean="0"/>
              <a:t>Remote sensing indicates Great </a:t>
            </a:r>
            <a:r>
              <a:rPr lang="en-US" sz="2400" dirty="0"/>
              <a:t>Salt </a:t>
            </a:r>
            <a:r>
              <a:rPr lang="en-US" sz="2400" dirty="0" smtClean="0"/>
              <a:t>Lake shoreline </a:t>
            </a:r>
            <a:r>
              <a:rPr lang="en-US" sz="2400" dirty="0"/>
              <a:t>(0.715) and Sevier Dry Lake (0.710) produce highest dust emissions</a:t>
            </a:r>
          </a:p>
          <a:p>
            <a:pPr marL="342900" indent="-342900">
              <a:spcAft>
                <a:spcPts val="1800"/>
              </a:spcAft>
            </a:pPr>
            <a:r>
              <a:rPr lang="en-US" sz="2400" dirty="0"/>
              <a:t>Other playas </a:t>
            </a:r>
            <a:r>
              <a:rPr lang="en-US" sz="2400" dirty="0" smtClean="0"/>
              <a:t>(</a:t>
            </a:r>
            <a:r>
              <a:rPr lang="en-US" sz="2400" dirty="0"/>
              <a:t>0.711-0.712) </a:t>
            </a:r>
            <a:r>
              <a:rPr lang="en-US" sz="2400" dirty="0" smtClean="0"/>
              <a:t>produce less dust</a:t>
            </a:r>
          </a:p>
        </p:txBody>
      </p:sp>
      <p:pic>
        <p:nvPicPr>
          <p:cNvPr id="11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706A4F2-95A9-4CBB-8EA6-7FED8BE22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4040" r="3510" b="2349"/>
          <a:stretch/>
        </p:blipFill>
        <p:spPr>
          <a:xfrm>
            <a:off x="7405947" y="1135666"/>
            <a:ext cx="4421988" cy="5558813"/>
          </a:xfrm>
          <a:prstGeom prst="rect">
            <a:avLst/>
          </a:prstGeom>
        </p:spPr>
      </p:pic>
      <p:sp>
        <p:nvSpPr>
          <p:cNvPr id="12" name="Google Shape;73;p14"/>
          <p:cNvSpPr txBox="1">
            <a:spLocks noGrp="1"/>
          </p:cNvSpPr>
          <p:nvPr>
            <p:ph type="sldNum" sz="quarter" idx="12"/>
          </p:nvPr>
        </p:nvSpPr>
        <p:spPr>
          <a:xfrm>
            <a:off x="10751820" y="6399894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tx1"/>
                </a:solidFill>
              </a:rPr>
              <a:pPr/>
              <a:t>6</a:t>
            </a:fld>
            <a:endParaRPr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10" name="Rectangle 9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8068733" y="5631544"/>
            <a:ext cx="944638" cy="482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68443" y="2507344"/>
            <a:ext cx="1202871" cy="8400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idx="1"/>
          </p:nvPr>
        </p:nvSpPr>
        <p:spPr>
          <a:xfrm>
            <a:off x="483476" y="1311965"/>
            <a:ext cx="5221999" cy="44601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9250" indent="-349250">
              <a:spcBef>
                <a:spcPts val="0"/>
              </a:spcBef>
            </a:pPr>
            <a:r>
              <a:rPr lang="en-US" sz="2400" dirty="0" smtClean="0"/>
              <a:t>2008 - 2009 samples </a:t>
            </a:r>
            <a:r>
              <a:rPr lang="en-US" sz="2400" dirty="0"/>
              <a:t>from </a:t>
            </a:r>
            <a:r>
              <a:rPr lang="en-US" sz="2400" dirty="0" smtClean="0"/>
              <a:t>UDAQ Hawthorne (Salt Lake City) site</a:t>
            </a:r>
          </a:p>
          <a:p>
            <a:pPr marL="806450" lvl="1" indent="-349250"/>
            <a:r>
              <a:rPr lang="en-US" sz="2000" dirty="0" smtClean="0"/>
              <a:t>30 24-hr PM</a:t>
            </a:r>
            <a:r>
              <a:rPr lang="en-US" sz="2000" baseline="-25000" dirty="0" smtClean="0"/>
              <a:t>10</a:t>
            </a:r>
            <a:r>
              <a:rPr lang="en-US" sz="2000" dirty="0" smtClean="0"/>
              <a:t> filters from 8/08 to 9/09 analyzed </a:t>
            </a:r>
          </a:p>
          <a:p>
            <a:pPr marL="806450" lvl="1" indent="-349250"/>
            <a:r>
              <a:rPr lang="en-US" sz="2000" dirty="0" smtClean="0"/>
              <a:t>Includes known dust event days and other conditions</a:t>
            </a:r>
          </a:p>
          <a:p>
            <a:pPr marL="349250" indent="-349250"/>
            <a:r>
              <a:rPr lang="en-US" sz="2400" dirty="0" smtClean="0"/>
              <a:t>2019 - 2020 samples from BYU (Provo) </a:t>
            </a:r>
            <a:r>
              <a:rPr lang="en-US" sz="2400" dirty="0"/>
              <a:t>site </a:t>
            </a:r>
            <a:endParaRPr lang="en-US" sz="2400" dirty="0" smtClean="0"/>
          </a:p>
          <a:p>
            <a:pPr marL="806450" lvl="1" indent="-349250"/>
            <a:r>
              <a:rPr lang="en-US" sz="2000" dirty="0" smtClean="0"/>
              <a:t>39 </a:t>
            </a:r>
            <a:r>
              <a:rPr lang="en-US" sz="2000" dirty="0"/>
              <a:t>PM</a:t>
            </a:r>
            <a:r>
              <a:rPr lang="en-US" sz="2000" baseline="-25000" dirty="0"/>
              <a:t>2.5</a:t>
            </a:r>
            <a:r>
              <a:rPr lang="en-US" sz="2000" dirty="0"/>
              <a:t>, </a:t>
            </a:r>
            <a:r>
              <a:rPr lang="en-US" sz="2000" dirty="0" smtClean="0"/>
              <a:t>PM</a:t>
            </a:r>
            <a:r>
              <a:rPr lang="en-US" sz="2000" baseline="-25000" dirty="0" smtClean="0"/>
              <a:t>10</a:t>
            </a:r>
            <a:r>
              <a:rPr lang="en-US" sz="2000" dirty="0" smtClean="0"/>
              <a:t>, and TSP samples from 7/19 to 12/20 analyzed </a:t>
            </a:r>
          </a:p>
          <a:p>
            <a:pPr marL="806450" lvl="1" indent="-349250"/>
            <a:r>
              <a:rPr lang="en-US" sz="2000" dirty="0" smtClean="0"/>
              <a:t>2 weeks required to collect sufficient material for analysis</a:t>
            </a: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77500" lnSpcReduction="20000"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483476" y="226743"/>
            <a:ext cx="8127123" cy="5572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 smtClean="0"/>
              <a:t>Dust Samples</a:t>
            </a:r>
            <a:endParaRPr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3249" r="11392" b="10444"/>
          <a:stretch/>
        </p:blipFill>
        <p:spPr bwMode="auto">
          <a:xfrm>
            <a:off x="6606956" y="1249267"/>
            <a:ext cx="4893733" cy="5372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Google Shape;73;p14"/>
          <p:cNvSpPr txBox="1">
            <a:spLocks/>
          </p:cNvSpPr>
          <p:nvPr/>
        </p:nvSpPr>
        <p:spPr>
          <a:xfrm>
            <a:off x="10751820" y="6356350"/>
            <a:ext cx="120396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tx1"/>
                </a:solidFill>
              </a:rPr>
              <a:pPr/>
              <a:t>7</a:t>
            </a:fld>
            <a:endParaRPr lang="en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8" name="Rectangle 7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9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477" y="1338942"/>
            <a:ext cx="5218076" cy="5144145"/>
          </a:xfrm>
        </p:spPr>
        <p:txBody>
          <a:bodyPr>
            <a:normAutofit/>
          </a:bodyPr>
          <a:lstStyle/>
          <a:p>
            <a:r>
              <a:rPr lang="en-US" sz="2400" dirty="0" err="1"/>
              <a:t>Sr</a:t>
            </a:r>
            <a:r>
              <a:rPr lang="en-US" sz="2400" dirty="0"/>
              <a:t> isotope (</a:t>
            </a:r>
            <a:r>
              <a:rPr lang="en-US" sz="2400" baseline="30000" dirty="0"/>
              <a:t>87</a:t>
            </a:r>
            <a:r>
              <a:rPr lang="en-US" sz="2400" dirty="0"/>
              <a:t>Sr/</a:t>
            </a:r>
            <a:r>
              <a:rPr lang="en-US" sz="2400" baseline="30000" dirty="0"/>
              <a:t>86</a:t>
            </a:r>
            <a:r>
              <a:rPr lang="en-US" sz="2400" dirty="0"/>
              <a:t>Sr) ratios measured </a:t>
            </a:r>
            <a:r>
              <a:rPr lang="en-US" sz="2400" dirty="0" smtClean="0"/>
              <a:t>August </a:t>
            </a:r>
            <a:r>
              <a:rPr lang="en-US" sz="2400" dirty="0"/>
              <a:t>2008 through September </a:t>
            </a:r>
            <a:r>
              <a:rPr lang="en-US" sz="2400" dirty="0" smtClean="0"/>
              <a:t>2009</a:t>
            </a:r>
          </a:p>
          <a:p>
            <a:r>
              <a:rPr lang="en-US" sz="2400" dirty="0" smtClean="0"/>
              <a:t>Higher </a:t>
            </a:r>
            <a:r>
              <a:rPr lang="en-US" sz="2400" dirty="0"/>
              <a:t>values </a:t>
            </a:r>
            <a:r>
              <a:rPr lang="en-US" sz="2400" dirty="0" smtClean="0"/>
              <a:t>reflect dust from GSL, lower values from SDL</a:t>
            </a:r>
          </a:p>
          <a:p>
            <a:r>
              <a:rPr lang="en-US" sz="2400" dirty="0" smtClean="0"/>
              <a:t>0.711-0.713 values likely reflect combination of GSL and SDL dust</a:t>
            </a:r>
          </a:p>
          <a:p>
            <a:r>
              <a:rPr lang="en-US" sz="2400" dirty="0" smtClean="0"/>
              <a:t>Lowest </a:t>
            </a:r>
            <a:r>
              <a:rPr lang="en-US" sz="2400" baseline="30000" dirty="0"/>
              <a:t>87</a:t>
            </a:r>
            <a:r>
              <a:rPr lang="en-US" sz="2400" dirty="0"/>
              <a:t>Sr/</a:t>
            </a:r>
            <a:r>
              <a:rPr lang="en-US" sz="2400" baseline="30000" dirty="0"/>
              <a:t>86</a:t>
            </a:r>
            <a:r>
              <a:rPr lang="en-US" sz="2400" dirty="0"/>
              <a:t>Sr ratio </a:t>
            </a:r>
            <a:r>
              <a:rPr lang="en-US" sz="2400" dirty="0" smtClean="0"/>
              <a:t>was </a:t>
            </a:r>
            <a:r>
              <a:rPr lang="en-US" sz="2400" dirty="0"/>
              <a:t>July 2009, </a:t>
            </a:r>
            <a:r>
              <a:rPr lang="en-US" sz="2400" dirty="0" smtClean="0"/>
              <a:t>reflecting </a:t>
            </a:r>
            <a:r>
              <a:rPr lang="en-US" sz="2400" dirty="0" err="1"/>
              <a:t>Sr</a:t>
            </a:r>
            <a:r>
              <a:rPr lang="en-US" sz="2400" dirty="0"/>
              <a:t> from firework </a:t>
            </a:r>
            <a:r>
              <a:rPr lang="en-US" sz="2400" dirty="0" smtClean="0"/>
              <a:t>smoke</a:t>
            </a:r>
          </a:p>
          <a:p>
            <a:r>
              <a:rPr lang="en-US" sz="2400" dirty="0" smtClean="0"/>
              <a:t>Large dust mass on August 7, 2009 sample suggests dust event – ratios indicate combination of GSL and SDL dust (0.7122)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66120" y="6350000"/>
            <a:ext cx="1127760" cy="365125"/>
          </a:xfrm>
        </p:spPr>
        <p:txBody>
          <a:bodyPr/>
          <a:lstStyle/>
          <a:p>
            <a:fld id="{90DF06AB-1EE3-4061-B5E3-4A6BD2844ADF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hart, scatter chart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"/>
          <a:stretch/>
        </p:blipFill>
        <p:spPr>
          <a:xfrm>
            <a:off x="5699720" y="1311965"/>
            <a:ext cx="6328998" cy="486499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7" name="Rectangle 6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477" y="277662"/>
            <a:ext cx="8867352" cy="557226"/>
          </a:xfrm>
        </p:spPr>
        <p:txBody>
          <a:bodyPr>
            <a:normAutofit/>
          </a:bodyPr>
          <a:lstStyle/>
          <a:p>
            <a:r>
              <a:rPr lang="en-US" dirty="0" smtClean="0"/>
              <a:t>Hawthorne Sample Analysis – August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477" y="1311965"/>
            <a:ext cx="5242409" cy="4876944"/>
          </a:xfrm>
        </p:spPr>
        <p:txBody>
          <a:bodyPr>
            <a:noAutofit/>
          </a:bodyPr>
          <a:lstStyle/>
          <a:p>
            <a:r>
              <a:rPr lang="en-US" sz="2400" baseline="30000" dirty="0"/>
              <a:t>87</a:t>
            </a:r>
            <a:r>
              <a:rPr lang="en-US" sz="2400" dirty="0"/>
              <a:t>Sr/</a:t>
            </a:r>
            <a:r>
              <a:rPr lang="en-US" sz="2400" baseline="30000" dirty="0"/>
              <a:t>86</a:t>
            </a:r>
            <a:r>
              <a:rPr lang="en-US" sz="2400" dirty="0"/>
              <a:t>Sr ratios measured </a:t>
            </a:r>
            <a:r>
              <a:rPr lang="en-US" sz="2400" dirty="0" smtClean="0"/>
              <a:t>from </a:t>
            </a:r>
            <a:r>
              <a:rPr lang="en-US" sz="2400" dirty="0"/>
              <a:t>June 2019 through December </a:t>
            </a:r>
            <a:r>
              <a:rPr lang="en-US" sz="2400" dirty="0" smtClean="0"/>
              <a:t>2020 </a:t>
            </a:r>
            <a:endParaRPr lang="en-US" sz="2400" dirty="0"/>
          </a:p>
          <a:p>
            <a:r>
              <a:rPr lang="en-US" sz="2400" dirty="0" smtClean="0"/>
              <a:t>Most dust from SDL; higher </a:t>
            </a:r>
            <a:r>
              <a:rPr lang="en-US" sz="2400" dirty="0"/>
              <a:t>values during spring and </a:t>
            </a:r>
            <a:r>
              <a:rPr lang="en-US" sz="2400" dirty="0" smtClean="0"/>
              <a:t>fall </a:t>
            </a:r>
            <a:r>
              <a:rPr lang="en-US" sz="2400" dirty="0"/>
              <a:t>2020 suggest </a:t>
            </a:r>
            <a:r>
              <a:rPr lang="en-US" sz="2400" dirty="0" smtClean="0"/>
              <a:t>some dust </a:t>
            </a:r>
            <a:r>
              <a:rPr lang="en-US" sz="2400" dirty="0"/>
              <a:t>inputs from </a:t>
            </a:r>
            <a:r>
              <a:rPr lang="en-US" sz="2400" dirty="0" smtClean="0"/>
              <a:t>GSL</a:t>
            </a:r>
          </a:p>
          <a:p>
            <a:r>
              <a:rPr lang="en-US" sz="2400" dirty="0" smtClean="0"/>
              <a:t>Lower </a:t>
            </a:r>
            <a:r>
              <a:rPr lang="en-US" sz="2400" dirty="0"/>
              <a:t>values during July </a:t>
            </a:r>
            <a:r>
              <a:rPr lang="en-US" sz="2400" dirty="0" smtClean="0"/>
              <a:t>2019 </a:t>
            </a:r>
            <a:r>
              <a:rPr lang="en-US" sz="2400" dirty="0"/>
              <a:t>and </a:t>
            </a:r>
            <a:r>
              <a:rPr lang="en-US" sz="2400" dirty="0" smtClean="0"/>
              <a:t>2020 </a:t>
            </a:r>
            <a:r>
              <a:rPr lang="en-US" sz="2400" dirty="0"/>
              <a:t>are likely </a:t>
            </a:r>
            <a:r>
              <a:rPr lang="en-US" sz="2400" dirty="0" err="1"/>
              <a:t>Sr</a:t>
            </a:r>
            <a:r>
              <a:rPr lang="en-US" sz="2400" dirty="0"/>
              <a:t>-rich particles from firework </a:t>
            </a:r>
            <a:r>
              <a:rPr lang="en-US" sz="2400" dirty="0" smtClean="0"/>
              <a:t>smoke</a:t>
            </a:r>
          </a:p>
          <a:p>
            <a:r>
              <a:rPr lang="en-US" sz="2400" dirty="0" smtClean="0"/>
              <a:t>Dust event on September 8, 2020, captured on filters in place from August 26 – September 9, 2020. Suggests mostly SDL dust sources (0.711)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736580" y="6356350"/>
            <a:ext cx="1234440" cy="365125"/>
          </a:xfrm>
        </p:spPr>
        <p:txBody>
          <a:bodyPr/>
          <a:lstStyle/>
          <a:p>
            <a:fld id="{90DF06AB-1EE3-4061-B5E3-4A6BD2844ADF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BYU Sample Analysis – September 2020</a:t>
            </a:r>
            <a:endParaRPr lang="en-US" dirty="0"/>
          </a:p>
        </p:txBody>
      </p:sp>
      <p:pic>
        <p:nvPicPr>
          <p:cNvPr id="5" name="Picture 4" descr="Scatter chart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/>
        </p:blipFill>
        <p:spPr>
          <a:xfrm>
            <a:off x="5725886" y="1298191"/>
            <a:ext cx="6285751" cy="495073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610600" y="0"/>
            <a:ext cx="3581400" cy="1005840"/>
            <a:chOff x="8610600" y="0"/>
            <a:chExt cx="3581400" cy="1005840"/>
          </a:xfrm>
        </p:grpSpPr>
        <p:sp>
          <p:nvSpPr>
            <p:cNvPr id="7" name="Rectangle 6"/>
            <p:cNvSpPr/>
            <p:nvPr/>
          </p:nvSpPr>
          <p:spPr>
            <a:xfrm>
              <a:off x="8610600" y="0"/>
              <a:ext cx="3581400" cy="1005840"/>
            </a:xfrm>
            <a:prstGeom prst="rect">
              <a:avLst/>
            </a:prstGeom>
            <a:solidFill>
              <a:srgbClr val="2064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2206" t="26268" r="18955" b="27886"/>
            <a:stretch/>
          </p:blipFill>
          <p:spPr>
            <a:xfrm>
              <a:off x="10426999" y="277662"/>
              <a:ext cx="1161774" cy="528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9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August_Mechanical_Presentation Template_PowerPoint" id="{30D4AECE-8BC0-5747-90AD-4BB5F7C2A831}" vid="{B6C0B624-388D-DB40-901C-95EDE4D1A9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5678</TotalTime>
  <Words>1226</Words>
  <Application>Microsoft Office PowerPoint</Application>
  <PresentationFormat>Widescreen</PresentationFormat>
  <Paragraphs>141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Helvetica</vt:lpstr>
      <vt:lpstr>Helvetica Neue</vt:lpstr>
      <vt:lpstr>Open Sans</vt:lpstr>
      <vt:lpstr>Roboto</vt:lpstr>
      <vt:lpstr>Roboto Slab</vt:lpstr>
      <vt:lpstr>Rockwell</vt:lpstr>
      <vt:lpstr>Symbol</vt:lpstr>
      <vt:lpstr>Tahoma</vt:lpstr>
      <vt:lpstr>Times New Roman</vt:lpstr>
      <vt:lpstr>Wingdings</vt:lpstr>
      <vt:lpstr>Office Theme</vt:lpstr>
      <vt:lpstr>Use of Isotopic Analysis and CMAQ Modeling to Categorize Dust Emission Sources in Utah</vt:lpstr>
      <vt:lpstr>Utah Dust Emissions</vt:lpstr>
      <vt:lpstr>Main Dust Sources</vt:lpstr>
      <vt:lpstr>Objective</vt:lpstr>
      <vt:lpstr>Isotopic Analysis</vt:lpstr>
      <vt:lpstr>Variable 87Sr/86Sr Ratios in Playa Dust</vt:lpstr>
      <vt:lpstr>Dust Samples</vt:lpstr>
      <vt:lpstr>Hawthorne Sample Analysis – August 2009</vt:lpstr>
      <vt:lpstr>BYU Sample Analysis – September 2020</vt:lpstr>
      <vt:lpstr>WRF – CMAQ Dust Modeling</vt:lpstr>
      <vt:lpstr>Predicted Dust Concentrations – 8/7/09</vt:lpstr>
      <vt:lpstr>Predicted Dust Concentrations – 9/8/20</vt:lpstr>
      <vt:lpstr>Summary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Mechanical Engineering</dc:title>
  <dc:creator>Brad Adams</dc:creator>
  <cp:lastModifiedBy>Brad Adams</cp:lastModifiedBy>
  <cp:revision>329</cp:revision>
  <dcterms:created xsi:type="dcterms:W3CDTF">2020-08-25T03:17:34Z</dcterms:created>
  <dcterms:modified xsi:type="dcterms:W3CDTF">2022-10-19T11:46:13Z</dcterms:modified>
</cp:coreProperties>
</file>